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</p:sldIdLst>
  <p:sldSz cx="14630400" cy="8229600"/>
  <p:notesSz cx="8229600" cy="14630400"/>
  <p:embeddedFontLst>
    <p:embeddedFont>
      <p:font typeface="Bitter Medium" panose="020B0604020202020204" charset="0"/>
      <p:regular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40F75-F6DA-0D8D-DDE2-5EB508D8EF1B}" v="86" dt="2025-12-28T12:56:15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F2EDE-AA89-41B1-8073-7AB4194238FD}" type="datetimeFigureOut">
              <a:t>28/12/2025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14869-213B-4092-BF73-1F948EFBD49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94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D951-527C-7AFA-24F3-261171BF0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5F036B-6B63-618A-6FFF-04C2D4AE8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78435-2CCC-1A63-BDEF-588F9C3AA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F9214-C550-96AE-B382-3FB2F61FB4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76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944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Maximizing Revenue by Predicting Customer Booking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650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From Accuracy Trap to Revenue-Focused Machine Learning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6372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British Airways – Customer Analytics | ML Project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1282" y="413311"/>
            <a:ext cx="63174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9. Model Explainability (SHAP)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6911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SHAP explains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customer is flagged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276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Weekend travel + extras → strong positive impact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2636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Longer stays → higher booking probability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39877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8" name="Picture 7" descr="A screen shot of a graph&#10;&#10;AI-generated content may be incorrect.">
            <a:extLst>
              <a:ext uri="{FF2B5EF4-FFF2-40B4-BE49-F238E27FC236}">
                <a16:creationId xmlns:a16="http://schemas.microsoft.com/office/drawing/2014/main" id="{C60261E6-0A9A-4CED-E9FE-7F0EC77F4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" y="3049546"/>
            <a:ext cx="14619587" cy="5178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5C4C0-28E2-2A05-8C0F-138A20180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CB7458C-CAA0-9A85-B2C5-4710426653EA}"/>
              </a:ext>
            </a:extLst>
          </p:cNvPr>
          <p:cNvSpPr/>
          <p:nvPr/>
        </p:nvSpPr>
        <p:spPr>
          <a:xfrm>
            <a:off x="291282" y="413311"/>
            <a:ext cx="63174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endParaRPr lang="en-US" sz="3550" dirty="0">
              <a:solidFill>
                <a:srgbClr val="2C3F42"/>
              </a:solidFill>
              <a:latin typeface="Bitter Medium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E64589C-3F67-21F5-43C2-6BAC20E688EC}"/>
              </a:ext>
            </a:extLst>
          </p:cNvPr>
          <p:cNvSpPr/>
          <p:nvPr/>
        </p:nvSpPr>
        <p:spPr>
          <a:xfrm>
            <a:off x="793790" y="16911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790B7CF-19AD-A561-22AC-3CDF345F11A9}"/>
              </a:ext>
            </a:extLst>
          </p:cNvPr>
          <p:cNvSpPr/>
          <p:nvPr/>
        </p:nvSpPr>
        <p:spPr>
          <a:xfrm>
            <a:off x="793790" y="2276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01BF668-FC27-9058-B6BA-FB338DEB9EE6}"/>
              </a:ext>
            </a:extLst>
          </p:cNvPr>
          <p:cNvSpPr/>
          <p:nvPr/>
        </p:nvSpPr>
        <p:spPr>
          <a:xfrm>
            <a:off x="793790" y="26360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3386B2A-A927-ABA2-7875-19F23307B1A8}"/>
              </a:ext>
            </a:extLst>
          </p:cNvPr>
          <p:cNvSpPr/>
          <p:nvPr/>
        </p:nvSpPr>
        <p:spPr>
          <a:xfrm>
            <a:off x="793790" y="6639877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" name="Picture 1" descr="A graph of training and training value&#10;&#10;AI-generated content may be incorrect.">
            <a:extLst>
              <a:ext uri="{FF2B5EF4-FFF2-40B4-BE49-F238E27FC236}">
                <a16:creationId xmlns:a16="http://schemas.microsoft.com/office/drawing/2014/main" id="{5F9DDEB4-8AD3-98AD-FAB6-71EA844D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257300"/>
            <a:ext cx="1333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6A739-E4DF-491D-1C7D-944169A0C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E51B23-3CB7-6285-6D93-F29CCDD76DD3}"/>
              </a:ext>
            </a:extLst>
          </p:cNvPr>
          <p:cNvSpPr txBox="1"/>
          <p:nvPr/>
        </p:nvSpPr>
        <p:spPr>
          <a:xfrm>
            <a:off x="296711" y="334306"/>
            <a:ext cx="7018637" cy="9156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550" dirty="0">
                <a:latin typeface="Bitter Medium"/>
              </a:rPr>
              <a:t>Business Impact &amp; Takeaway</a:t>
            </a:r>
            <a:endParaRPr lang="en-US" sz="3550">
              <a:latin typeface="Bitter Medium"/>
            </a:endParaRPr>
          </a:p>
          <a:p>
            <a:pPr algn="l"/>
            <a:endParaRPr lang="en-GB" dirty="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7A128-3067-200E-1451-01B8B059CEB6}"/>
              </a:ext>
            </a:extLst>
          </p:cNvPr>
          <p:cNvSpPr txBox="1"/>
          <p:nvPr/>
        </p:nvSpPr>
        <p:spPr>
          <a:xfrm>
            <a:off x="733168" y="1618735"/>
            <a:ext cx="7315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 b="1" dirty="0"/>
              <a:t>Target top 30% high-probability users</a:t>
            </a:r>
            <a:endParaRPr lang="en-US" sz="3500" b="1">
              <a:ea typeface="Calibri"/>
              <a:cs typeface="Calibri"/>
            </a:endParaRPr>
          </a:p>
          <a:p>
            <a:pPr algn="ctr"/>
            <a:endParaRPr lang="en-GB" sz="3500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7D4DC-29EA-50DC-513D-CD5D3ACC16FD}"/>
              </a:ext>
            </a:extLst>
          </p:cNvPr>
          <p:cNvSpPr txBox="1"/>
          <p:nvPr/>
        </p:nvSpPr>
        <p:spPr>
          <a:xfrm>
            <a:off x="733168" y="2566086"/>
            <a:ext cx="7315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 b="1" dirty="0"/>
              <a:t>Reduce missed high-value customers</a:t>
            </a:r>
            <a:endParaRPr lang="en-US" sz="3500" b="1" dirty="0">
              <a:ea typeface="Calibri"/>
              <a:cs typeface="Calibri"/>
            </a:endParaRPr>
          </a:p>
          <a:p>
            <a:pPr algn="ctr"/>
            <a:endParaRPr lang="en-GB" sz="3500"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10CB1-1193-29AF-CE6D-88313F5283DF}"/>
              </a:ext>
            </a:extLst>
          </p:cNvPr>
          <p:cNvSpPr txBox="1"/>
          <p:nvPr/>
        </p:nvSpPr>
        <p:spPr>
          <a:xfrm>
            <a:off x="733168" y="3472249"/>
            <a:ext cx="7315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00" b="1" dirty="0"/>
              <a:t>Improve marketing ROI</a:t>
            </a:r>
            <a:endParaRPr lang="en-US" sz="3500" b="1" dirty="0">
              <a:ea typeface="Calibri"/>
              <a:cs typeface="Calibri"/>
            </a:endParaRPr>
          </a:p>
          <a:p>
            <a:pPr algn="ctr"/>
            <a:endParaRPr lang="en-GB" sz="3500" dirty="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F15C1-B197-1E4A-B744-9BA5666E36D6}"/>
              </a:ext>
            </a:extLst>
          </p:cNvPr>
          <p:cNvSpPr txBox="1"/>
          <p:nvPr/>
        </p:nvSpPr>
        <p:spPr>
          <a:xfrm>
            <a:off x="543697" y="5679989"/>
            <a:ext cx="11335264" cy="14619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550" dirty="0">
                <a:latin typeface="Bitter Light"/>
              </a:rPr>
              <a:t>We transformed a model that was “accurate but useless” into a revenue-focused engine.</a:t>
            </a:r>
          </a:p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69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1570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1. Business Problem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836313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836313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409360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Only </a:t>
            </a:r>
            <a:r>
              <a:rPr lang="en-US" sz="2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15% of users complete a booking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836313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186482" y="3836313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8" name="Text 6"/>
          <p:cNvSpPr/>
          <p:nvPr/>
        </p:nvSpPr>
        <p:spPr>
          <a:xfrm>
            <a:off x="5565696" y="409360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Prediction task is </a:t>
            </a:r>
            <a:r>
              <a:rPr lang="en-US" sz="2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highly imbalanced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3836313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9609653" y="3836313"/>
            <a:ext cx="121920" cy="1577578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1" name="Text 9"/>
          <p:cNvSpPr/>
          <p:nvPr/>
        </p:nvSpPr>
        <p:spPr>
          <a:xfrm>
            <a:off x="9988868" y="4093607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Goal: </a:t>
            </a:r>
            <a:r>
              <a:rPr lang="en-US" sz="2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Identify high-value customers early</a:t>
            </a: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to maximize revenue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86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2. The Accuracy Trap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379470"/>
            <a:ext cx="6407944" cy="823198"/>
          </a:xfrm>
          <a:prstGeom prst="roundRect">
            <a:avLst>
              <a:gd name="adj" fmla="val 115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613904"/>
            <a:ext cx="5120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Baseline model achieved </a:t>
            </a:r>
            <a:r>
              <a:rPr lang="en-US" sz="2200" dirty="0">
                <a:solidFill>
                  <a:srgbClr val="FBE2D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85% accuracy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28548" y="3379470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62982" y="3613904"/>
            <a:ext cx="5021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Predicted </a:t>
            </a:r>
            <a:r>
              <a:rPr lang="en-US" sz="2200" dirty="0">
                <a:solidFill>
                  <a:srgbClr val="FBE2D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“No Booking” for most users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429482"/>
            <a:ext cx="6407944" cy="823198"/>
          </a:xfrm>
          <a:prstGeom prst="roundRect">
            <a:avLst>
              <a:gd name="adj" fmla="val 115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4663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Recall ≈ </a:t>
            </a:r>
            <a:r>
              <a:rPr lang="en-US" sz="2200" dirty="0">
                <a:solidFill>
                  <a:srgbClr val="FBE2D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14%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28548" y="4429482"/>
            <a:ext cx="6408063" cy="823198"/>
          </a:xfrm>
          <a:prstGeom prst="roundRect">
            <a:avLst>
              <a:gd name="adj" fmla="val 11573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4663916"/>
            <a:ext cx="3875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Missed </a:t>
            </a:r>
            <a:r>
              <a:rPr lang="en-US" sz="2200" dirty="0">
                <a:solidFill>
                  <a:srgbClr val="FBE2D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86% of actual bookers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55078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High accuracy ≠ Business value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214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3. Data Preparation &amp; Feature Engineering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613071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Created intent-based features: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485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Length of stay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907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Weekend flight indicator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29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Extras selected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751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Stay per flight hour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5903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Encoded booking origin &amp; flight day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3954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features from 124 → 62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513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4. Solution Strategy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75742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0981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Applied </a:t>
            </a:r>
            <a:r>
              <a:rPr lang="en-US" sz="2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SMOTE</a:t>
            </a: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to balance booking customers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075742"/>
            <a:ext cx="4347567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68171" y="420981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Upgraded model: </a:t>
            </a:r>
            <a:r>
              <a:rPr lang="en-US" sz="2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Random Forest → XGBoost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07574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4209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XGBoost chosen for: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715738" y="470023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Sequential error learning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9715738" y="5142428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tabular performance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715738" y="558462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Better stability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77785"/>
            <a:ext cx="58807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5. Model Training &amp; Stability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1849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Log-loss decreased smoothly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029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Validation AUC increased consistently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251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AUC: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0.94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673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 AUC: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0.786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0949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CV AUC: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0.76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625102"/>
            <a:ext cx="35015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📊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[Insert Training vs Test Loss &amp; AUC Plots Here]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5675"/>
            <a:ext cx="96239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6. Final Model Performance (Threshold = 0.30)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679627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0.786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4711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ROC-AUC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125278" y="367962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80%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4231719" y="4711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56884" y="367962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53%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7563326" y="4711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Recall (Booking)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88491" y="3679627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37%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894933" y="4711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Precision (Booking)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53209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Trade-off: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Lower accuracy → higher revenue capture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1395"/>
            <a:ext cx="814411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7. From Passive to Targeted Predictions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6119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67043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141351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Default threshold missed bookers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36119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967043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8" name="Text 6"/>
          <p:cNvSpPr/>
          <p:nvPr/>
        </p:nvSpPr>
        <p:spPr>
          <a:xfrm>
            <a:off x="5216962" y="4141351"/>
            <a:ext cx="3563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Optimized threshold = </a:t>
            </a:r>
            <a:r>
              <a:rPr lang="en-US" sz="2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0.30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361199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967043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1" name="Text 9"/>
          <p:cNvSpPr/>
          <p:nvPr/>
        </p:nvSpPr>
        <p:spPr>
          <a:xfrm>
            <a:off x="9640133" y="4141351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now </a:t>
            </a:r>
            <a:r>
              <a:rPr lang="en-US" sz="2200" dirty="0">
                <a:solidFill>
                  <a:srgbClr val="D2600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actively identifies high-intent users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275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View: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False negatives are costlier than false positives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60019"/>
            <a:ext cx="52803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8. What Drives Bookings?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717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 Predictors: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4122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Booking origin (Malaysia, China, Australia)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544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Length of stay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29660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Weekend &amp; specific flight days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388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Extras selected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1810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Route popularity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799058"/>
            <a:ext cx="75564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B2E3C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11" name="Picture 10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770FCD07-0B9F-FBA7-BA0D-8727DCD0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14" y="333118"/>
            <a:ext cx="7883610" cy="58581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44</cp:revision>
  <dcterms:created xsi:type="dcterms:W3CDTF">2025-12-28T12:41:23Z</dcterms:created>
  <dcterms:modified xsi:type="dcterms:W3CDTF">2025-12-28T12:57:05Z</dcterms:modified>
</cp:coreProperties>
</file>